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506" r:id="rId3"/>
    <p:sldId id="534" r:id="rId4"/>
    <p:sldId id="535" r:id="rId5"/>
    <p:sldId id="539" r:id="rId6"/>
    <p:sldId id="257" r:id="rId7"/>
    <p:sldId id="537" r:id="rId8"/>
    <p:sldId id="548" r:id="rId9"/>
    <p:sldId id="536" r:id="rId10"/>
    <p:sldId id="541" r:id="rId11"/>
    <p:sldId id="538" r:id="rId12"/>
    <p:sldId id="542" r:id="rId13"/>
    <p:sldId id="543" r:id="rId14"/>
    <p:sldId id="544" r:id="rId15"/>
    <p:sldId id="545" r:id="rId16"/>
    <p:sldId id="546" r:id="rId17"/>
    <p:sldId id="50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, Albin (S&amp;T-Student)" initials="TA(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C41"/>
    <a:srgbClr val="CC00FF"/>
    <a:srgbClr val="FF3399"/>
    <a:srgbClr val="FF33CC"/>
    <a:srgbClr val="FF5050"/>
    <a:srgbClr val="7F7F7F"/>
    <a:srgbClr val="324A63"/>
    <a:srgbClr val="82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5" autoAdjust="0"/>
    <p:restoredTop sz="95488" autoAdjust="0"/>
  </p:normalViewPr>
  <p:slideViewPr>
    <p:cSldViewPr snapToGrid="0" snapToObjects="1">
      <p:cViewPr varScale="1">
        <p:scale>
          <a:sx n="117" d="100"/>
          <a:sy n="117" d="100"/>
        </p:scale>
        <p:origin x="16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588A3-15BB-4D68-BC34-7B2AB6D23FF6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B6489-5945-480E-A781-3501F5109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874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C76F3-8970-48BE-BA6E-B5780C626BC0}" type="datetimeFigureOut">
              <a:rPr lang="en-US" smtClean="0"/>
              <a:t>6/21/18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E3B0F0-AF43-4EE4-BE28-1C1E43646B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251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E3B0F0-AF43-4EE4-BE28-1C1E43646B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36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een-panormic_rv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" y="0"/>
            <a:ext cx="9231965" cy="6925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9E689-831C-4873-857E-FD62AED23C71}" type="datetime1">
              <a:rPr lang="en-US" smtClean="0"/>
              <a:t>6/21/18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329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892"/>
            <a:ext cx="8229600" cy="4220806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10965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EFBE6FE-4E55-4109-8AE7-D248C1A7A42B}" type="datetime1">
              <a:rPr lang="en-US" smtClean="0"/>
              <a:t>6/21/18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10965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10965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4EE5333-34AA-45AB-AFC3-A95BB314236A}" type="datetime1">
              <a:rPr lang="en-US" smtClean="0"/>
              <a:t>6/21/18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4445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0008"/>
            <a:ext cx="4038600" cy="4204524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0007"/>
            <a:ext cx="4038600" cy="4204525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517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8BFBB9EF-74A1-4528-A1DF-685DD61FCA3E}" type="datetime1">
              <a:rPr lang="en-US" smtClean="0"/>
              <a:t>6/21/18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50517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50517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747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61984"/>
            <a:ext cx="4040188" cy="3670555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61984"/>
            <a:ext cx="4041775" cy="3670555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78334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C93B9DD4-ABEF-4CE9-83D6-618E9D3804B3}" type="datetime1">
              <a:rPr lang="en-US" smtClean="0"/>
              <a:t>6/21/18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78334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78334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881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70532278-4399-4188-A895-059127EE9C94}" type="datetime1">
              <a:rPr lang="en-US" smtClean="0"/>
              <a:t>6/21/18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49A94-F716-4CFB-9918-28C1820A55D2}" type="datetime1">
              <a:rPr lang="en-US" smtClean="0"/>
              <a:t>6/21/18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B7F5D91B-8ABA-416E-A7FD-908EC0103AAE}" type="datetime1">
              <a:rPr lang="en-US" smtClean="0"/>
              <a:t>6/21/18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0E5AC-A97D-4EEC-A485-B19D458650D1}" type="datetime1">
              <a:rPr lang="en-US" altLang="en-US"/>
              <a:pPr>
                <a:defRPr/>
              </a:pPr>
              <a:t>6/21/18</a:t>
            </a:fld>
            <a:endParaRPr lang="en-US" sz="18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2CEFA4-B2A4-486F-AFA2-AC14D9064616}" type="slidenum">
              <a:rPr lang="en-US" altLang="en-US"/>
              <a:pPr>
                <a:defRPr/>
              </a:pPr>
              <a:t>‹#›</a:t>
            </a:fld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20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EE3AA-5B0F-4277-9115-F3C28F365BE4}" type="datetime1">
              <a:rPr lang="en-US" smtClean="0"/>
              <a:t>6/21/18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green-stripe.jpg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14" y="0"/>
            <a:ext cx="9231965" cy="69250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YLQc-uVClE" TargetMode="External"/><Relationship Id="rId6" Type="http://schemas.openxmlformats.org/officeDocument/2006/relationships/hyperlink" Target="https://www.youtube.com/watch?v=oYLQc-uVClE&amp;t=50s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85Tx_7HPZs" TargetMode="External"/><Relationship Id="rId4" Type="http://schemas.openxmlformats.org/officeDocument/2006/relationships/hyperlink" Target="https://www.youtube.com/watch?v=N85Tx_7HPZs&amp;t=17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0" y="1772255"/>
            <a:ext cx="9185097" cy="1774510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cs typeface="Calibri" pitchFamily="34" charset="0"/>
              </a:rPr>
              <a:t>Direct Fabrication of Low-Temperature Co-fired Ceramics (LTCC) Circuits</a:t>
            </a:r>
            <a:endParaRPr lang="en-US" sz="36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60350" y="3707465"/>
            <a:ext cx="38831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Wenbin Li,</a:t>
            </a: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Austin Martin,</a:t>
            </a:r>
          </a:p>
          <a:p>
            <a:pPr algn="ctr"/>
            <a:endParaRPr lang="en-US" altLang="en-US" sz="2400" dirty="0">
              <a:solidFill>
                <a:schemeClr val="bg2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endParaRPr lang="en-US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altLang="en-US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 6/12/2018</a:t>
            </a:r>
            <a:endParaRPr lang="en-US" altLang="en-US" sz="2400" baseline="30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D43BA-E272-EF4C-AC84-84EAF019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2" descr="https://lh3.googleusercontent.com/NCftZwNnZZfrza3Les7LZiZdkjWLKUAcp98QW6-iU6ZDTPY6boq_cvex8InXistC5IzpSPMkVcNhoxVmp-DYXXU2K8OLu_HMTEhPmRtcUZ7Ls1_Nwz6NAhowgk5qrGmuK9PD9dywX5HHlwKU3xvYZpkUW18Go6Snt9tdsENHMh9EXIKjYZ9ExaGlyTAsuewB9NNlv1Hvawymv3eePMmd0SjyTm3igHGXhpVa3-DwsWADT20tC6dMlhAKgr-aPeHHollFJfmFqAXbAoZyL3w1a5b5DbdnpGjk2GNDxVob_oPIlD7vLDk9C1R6cXaQjeLQfyvljmd7lPWFxC4WbM54Y75nZ3BJBuRDxohLUWijaLAD0xT5A-QHi6vvhycQxMofhwSmDqlY3Vh7Jaxqrg4g4nsU-MAZeB6iZwyIeVm22Dqh894ifQ8P8DI1rLgciViLqWKuyrfcMhmiqyLkUCsl0zUc2-JD78wCxRByAHvJlbxyWmTc8YuJTk1OksX0uWagzaJ97Wq5dBCCeIS1ovxTSXJklbrpS9eTzhV5aPncLeq8Dl17GBfs0ZFFVlDJBunMQE52Nfa6U9PoTYlNut0S2HBxdowHBx04SOGgf-e0DQ=w2395-h1551-no">
            <a:extLst>
              <a:ext uri="{FF2B5EF4-FFF2-40B4-BE49-F238E27FC236}">
                <a16:creationId xmlns:a16="http://schemas.microsoft.com/office/drawing/2014/main" id="{9E9775AD-0BED-E241-BB68-F392F458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180" y="1506036"/>
            <a:ext cx="5683763" cy="46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F0A8C4-FEBD-6E43-8733-0A5D86F4A2D6}"/>
              </a:ext>
            </a:extLst>
          </p:cNvPr>
          <p:cNvSpPr txBox="1"/>
          <p:nvPr/>
        </p:nvSpPr>
        <p:spPr>
          <a:xfrm>
            <a:off x="2062373" y="6186760"/>
            <a:ext cx="463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Stacked STL models (</a:t>
            </a:r>
            <a:r>
              <a:rPr lang="en-US" b="1" i="1" dirty="0">
                <a:solidFill>
                  <a:srgbClr val="FF0000"/>
                </a:solidFill>
              </a:rPr>
              <a:t>dielectric layers excluded</a:t>
            </a:r>
            <a:r>
              <a:rPr lang="en-US" b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69943-999B-B749-80A8-502E63AF5277}"/>
              </a:ext>
            </a:extLst>
          </p:cNvPr>
          <p:cNvSpPr txBox="1"/>
          <p:nvPr/>
        </p:nvSpPr>
        <p:spPr>
          <a:xfrm>
            <a:off x="397036" y="600804"/>
            <a:ext cx="4883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3- Generate FDM-style G-Code in </a:t>
            </a:r>
            <a:r>
              <a:rPr lang="en-US" b="1" i="1" dirty="0">
                <a:solidFill>
                  <a:srgbClr val="0070C0"/>
                </a:solidFill>
              </a:rPr>
              <a:t>Simplify3D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7F4460-7BE6-4648-8DA9-08ABA07A3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809" y="202693"/>
            <a:ext cx="1534886" cy="15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9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8104C7-DF91-405F-BB17-0C04989F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2017-12-05 11-20 Self designed LED LTCC tool path">
            <a:hlinkClick r:id="" action="ppaction://media"/>
            <a:extLst>
              <a:ext uri="{FF2B5EF4-FFF2-40B4-BE49-F238E27FC236}">
                <a16:creationId xmlns:a16="http://schemas.microsoft.com/office/drawing/2014/main" id="{F0432313-B5C2-4F7A-B345-F7786CABFC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6734" y="696649"/>
            <a:ext cx="7892596" cy="4610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8F524-A8B2-2D48-B6F0-C397DA26E96A}"/>
              </a:ext>
            </a:extLst>
          </p:cNvPr>
          <p:cNvSpPr txBox="1"/>
          <p:nvPr/>
        </p:nvSpPr>
        <p:spPr>
          <a:xfrm>
            <a:off x="2250769" y="5378038"/>
            <a:ext cx="4379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Tool-1: Base layer (</a:t>
            </a:r>
            <a:r>
              <a:rPr lang="en-US" b="1" dirty="0">
                <a:solidFill>
                  <a:srgbClr val="FF0000"/>
                </a:solidFill>
              </a:rPr>
              <a:t>ceramic</a:t>
            </a:r>
            <a:r>
              <a:rPr lang="en-US" b="1" dirty="0"/>
              <a:t>)</a:t>
            </a:r>
          </a:p>
          <a:p>
            <a:r>
              <a:rPr lang="en-US" b="1" dirty="0"/>
              <a:t>Tool-2: Dielectric layers (</a:t>
            </a:r>
            <a:r>
              <a:rPr lang="en-US" b="1" dirty="0">
                <a:solidFill>
                  <a:srgbClr val="FF0000"/>
                </a:solidFill>
              </a:rPr>
              <a:t>ceramic</a:t>
            </a:r>
            <a:r>
              <a:rPr lang="en-US" b="1" dirty="0"/>
              <a:t>)</a:t>
            </a:r>
          </a:p>
          <a:p>
            <a:r>
              <a:rPr lang="en-US" b="1" dirty="0"/>
              <a:t>Tool-3: Conductive film (traces, pads,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metal</a:t>
            </a:r>
            <a:r>
              <a:rPr lang="en-US" b="1" dirty="0"/>
              <a:t>)</a:t>
            </a:r>
          </a:p>
          <a:p>
            <a:r>
              <a:rPr lang="en-US" b="1" dirty="0"/>
              <a:t>Tool-4: Via-filling (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metal</a:t>
            </a:r>
            <a:r>
              <a:rPr lang="en-US" b="1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126C08-6443-BD4B-880E-375972A4138F}"/>
              </a:ext>
            </a:extLst>
          </p:cNvPr>
          <p:cNvSpPr/>
          <p:nvPr/>
        </p:nvSpPr>
        <p:spPr>
          <a:xfrm>
            <a:off x="2064826" y="5491844"/>
            <a:ext cx="181484" cy="1444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26C18-C75B-5042-8F62-3CB8CE970FCA}"/>
              </a:ext>
            </a:extLst>
          </p:cNvPr>
          <p:cNvSpPr/>
          <p:nvPr/>
        </p:nvSpPr>
        <p:spPr>
          <a:xfrm>
            <a:off x="2064826" y="5771957"/>
            <a:ext cx="181484" cy="1444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34D756-D4FA-5D4F-9534-1D9F916271E6}"/>
              </a:ext>
            </a:extLst>
          </p:cNvPr>
          <p:cNvSpPr/>
          <p:nvPr/>
        </p:nvSpPr>
        <p:spPr>
          <a:xfrm>
            <a:off x="2064826" y="6052070"/>
            <a:ext cx="181484" cy="1444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3CDAA-103D-494D-B703-CC11355AB272}"/>
              </a:ext>
            </a:extLst>
          </p:cNvPr>
          <p:cNvSpPr/>
          <p:nvPr/>
        </p:nvSpPr>
        <p:spPr>
          <a:xfrm>
            <a:off x="2064826" y="6314285"/>
            <a:ext cx="181484" cy="14445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0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545F73-6162-A742-9942-E8A14801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CAA87-5C95-C445-BCEA-237DC42243BC}"/>
              </a:ext>
            </a:extLst>
          </p:cNvPr>
          <p:cNvSpPr txBox="1"/>
          <p:nvPr/>
        </p:nvSpPr>
        <p:spPr>
          <a:xfrm>
            <a:off x="218136" y="374466"/>
            <a:ext cx="753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4- Convert G-Code FDM-style to CODE-style using a converting program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9ACD9-427D-AE4F-BBAE-996CAF3F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398" y="533923"/>
            <a:ext cx="1424602" cy="959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9386F-1D68-2A4E-A84C-73C80CFAB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40" y="862651"/>
            <a:ext cx="4598660" cy="3062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50EC4-AE1E-B845-9C74-4856D97D423D}"/>
              </a:ext>
            </a:extLst>
          </p:cNvPr>
          <p:cNvSpPr txBox="1"/>
          <p:nvPr/>
        </p:nvSpPr>
        <p:spPr>
          <a:xfrm>
            <a:off x="218136" y="4224849"/>
            <a:ext cx="315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 5- Print, dry and sinter</a:t>
            </a:r>
            <a:endParaRPr lang="en-U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5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9C704-E516-424F-B867-3FA429A14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FDD43-2B55-CE45-886F-0BF83C644828}"/>
              </a:ext>
            </a:extLst>
          </p:cNvPr>
          <p:cNvSpPr txBox="1"/>
          <p:nvPr/>
        </p:nvSpPr>
        <p:spPr>
          <a:xfrm>
            <a:off x="279813" y="514539"/>
            <a:ext cx="2910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Challenges: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4D408-6B3E-6243-BB02-25A9209A1E46}"/>
              </a:ext>
            </a:extLst>
          </p:cNvPr>
          <p:cNvSpPr/>
          <p:nvPr/>
        </p:nvSpPr>
        <p:spPr>
          <a:xfrm>
            <a:off x="279813" y="993220"/>
            <a:ext cx="58487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b="1" i="1" dirty="0">
                <a:solidFill>
                  <a:srgbClr val="0070C0"/>
                </a:solidFill>
              </a:rPr>
              <a:t>Limitations on dimensional resolution and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243842-0D33-8543-93B5-093AA7435C0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45" y="1587179"/>
            <a:ext cx="3227969" cy="2583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53BB5-4383-D44D-A008-8A8EC97EBD5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2162" y="1587180"/>
            <a:ext cx="2624066" cy="25836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85C50-0F52-314A-9581-785C5956FBF6}"/>
              </a:ext>
            </a:extLst>
          </p:cNvPr>
          <p:cNvSpPr txBox="1"/>
          <p:nvPr/>
        </p:nvSpPr>
        <p:spPr>
          <a:xfrm>
            <a:off x="527069" y="4222590"/>
            <a:ext cx="399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Thin paste spread out after being deposited, </a:t>
            </a:r>
          </a:p>
          <a:p>
            <a:r>
              <a:rPr lang="en-US" sz="1600" b="1" dirty="0"/>
              <a:t>making it difficult to form via holes </a:t>
            </a:r>
          </a:p>
          <a:p>
            <a:r>
              <a:rPr lang="en-US" sz="1600" b="1" dirty="0"/>
              <a:t>with small diameter.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B85169-F2C7-3843-9E10-1C6832BBA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09" y="1066166"/>
            <a:ext cx="2394191" cy="20103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C84351-59E8-B445-96CA-875E763FB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609" y="3076555"/>
            <a:ext cx="2394191" cy="1884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42B042-AE14-724A-9FC6-0FABFF63527E}"/>
              </a:ext>
            </a:extLst>
          </p:cNvPr>
          <p:cNvSpPr txBox="1"/>
          <p:nvPr/>
        </p:nvSpPr>
        <p:spPr>
          <a:xfrm>
            <a:off x="5952114" y="5086944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The issue was mitigated by using </a:t>
            </a:r>
          </a:p>
          <a:p>
            <a:r>
              <a:rPr lang="en-US" sz="1600" b="1" dirty="0"/>
              <a:t>paste with higher viscosity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BB8BCA-DCCA-EF4C-9E4E-A6CBC10B352D}"/>
              </a:ext>
            </a:extLst>
          </p:cNvPr>
          <p:cNvSpPr txBox="1"/>
          <p:nvPr/>
        </p:nvSpPr>
        <p:spPr>
          <a:xfrm>
            <a:off x="6979" y="5996559"/>
            <a:ext cx="9181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pastes’ </a:t>
            </a:r>
            <a:r>
              <a:rPr lang="en-US" altLang="ja-JP" b="1" dirty="0"/>
              <a:t>spreading behavior for straight lines and curvature line need to be investigated to  </a:t>
            </a:r>
          </a:p>
          <a:p>
            <a:r>
              <a:rPr lang="en-US" b="1" dirty="0"/>
              <a:t>achieve precise control of the via hole size and trace width.  </a:t>
            </a:r>
          </a:p>
        </p:txBody>
      </p:sp>
    </p:spTree>
    <p:extLst>
      <p:ext uri="{BB962C8B-B14F-4D97-AF65-F5344CB8AC3E}">
        <p14:creationId xmlns:p14="http://schemas.microsoft.com/office/powerpoint/2010/main" val="945720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461961-06E6-8C49-A3FB-6CFE83766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20B08-B0F1-3547-8DB4-39D5B21B9F91}"/>
              </a:ext>
            </a:extLst>
          </p:cNvPr>
          <p:cNvSpPr/>
          <p:nvPr/>
        </p:nvSpPr>
        <p:spPr>
          <a:xfrm>
            <a:off x="247629" y="537137"/>
            <a:ext cx="2135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2. Nozzle clogging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5986D7-8B45-A042-BF80-F53AA12E6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3" y="992355"/>
            <a:ext cx="2556578" cy="259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A265D9-AAED-0847-B128-A5EA62525299}"/>
              </a:ext>
            </a:extLst>
          </p:cNvPr>
          <p:cNvSpPr txBox="1"/>
          <p:nvPr/>
        </p:nvSpPr>
        <p:spPr>
          <a:xfrm>
            <a:off x="94065" y="3769863"/>
            <a:ext cx="3279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nozzle working, </a:t>
            </a:r>
          </a:p>
          <a:p>
            <a:r>
              <a:rPr lang="en-US" dirty="0"/>
              <a:t>the other one being idle </a:t>
            </a:r>
          </a:p>
          <a:p>
            <a:r>
              <a:rPr lang="en-US" dirty="0"/>
              <a:t>and easily get clogged on-the-fly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4D8BDD-A228-8A47-9E3E-F72119E2BD29}"/>
              </a:ext>
            </a:extLst>
          </p:cNvPr>
          <p:cNvSpPr txBox="1"/>
          <p:nvPr/>
        </p:nvSpPr>
        <p:spPr>
          <a:xfrm>
            <a:off x="3361130" y="53713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F0770F-76C9-9B4A-96B8-7C6D8B0DDAEA}"/>
              </a:ext>
            </a:extLst>
          </p:cNvPr>
          <p:cNvSpPr/>
          <p:nvPr/>
        </p:nvSpPr>
        <p:spPr>
          <a:xfrm>
            <a:off x="3471719" y="827693"/>
            <a:ext cx="2900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Extruder A finished one layer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1BBEF8-50F3-5946-90A8-B63672304ED4}"/>
              </a:ext>
            </a:extLst>
          </p:cNvPr>
          <p:cNvCxnSpPr>
            <a:cxnSpLocks/>
          </p:cNvCxnSpPr>
          <p:nvPr/>
        </p:nvCxnSpPr>
        <p:spPr>
          <a:xfrm>
            <a:off x="4819982" y="1143237"/>
            <a:ext cx="0" cy="286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4C04067-AF9F-3847-967A-4805ED6604C2}"/>
              </a:ext>
            </a:extLst>
          </p:cNvPr>
          <p:cNvSpPr/>
          <p:nvPr/>
        </p:nvSpPr>
        <p:spPr>
          <a:xfrm>
            <a:off x="3370644" y="1407866"/>
            <a:ext cx="3116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Nozzle A&amp;B moved into solvent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BEF28E-CA4D-264B-B2B0-83DD28D0448E}"/>
              </a:ext>
            </a:extLst>
          </p:cNvPr>
          <p:cNvCxnSpPr>
            <a:cxnSpLocks/>
          </p:cNvCxnSpPr>
          <p:nvPr/>
        </p:nvCxnSpPr>
        <p:spPr>
          <a:xfrm>
            <a:off x="4826962" y="1749162"/>
            <a:ext cx="0" cy="286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D565F55-9816-4C40-B269-460695B0FC9B}"/>
              </a:ext>
            </a:extLst>
          </p:cNvPr>
          <p:cNvSpPr/>
          <p:nvPr/>
        </p:nvSpPr>
        <p:spPr>
          <a:xfrm>
            <a:off x="3373937" y="2028368"/>
            <a:ext cx="30242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Extruder A retract and keep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some solvent in the nozzle tip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CC59C3-B435-8044-AA03-AC68B2B4F676}"/>
              </a:ext>
            </a:extLst>
          </p:cNvPr>
          <p:cNvCxnSpPr>
            <a:cxnSpLocks/>
          </p:cNvCxnSpPr>
          <p:nvPr/>
        </p:nvCxnSpPr>
        <p:spPr>
          <a:xfrm>
            <a:off x="4826962" y="2588425"/>
            <a:ext cx="0" cy="286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D6D29-119F-C749-8E77-DAAA15882A95}"/>
              </a:ext>
            </a:extLst>
          </p:cNvPr>
          <p:cNvSpPr/>
          <p:nvPr/>
        </p:nvSpPr>
        <p:spPr>
          <a:xfrm>
            <a:off x="2955754" y="2790995"/>
            <a:ext cx="3946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Extruder A become idle</a:t>
            </a:r>
          </a:p>
          <a:p>
            <a:pPr algn="ctr"/>
            <a:r>
              <a:rPr lang="en-US" dirty="0"/>
              <a:t>Extruder B purged out solvent in the tip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25F113-09F2-2845-A7BE-75A5152351F1}"/>
              </a:ext>
            </a:extLst>
          </p:cNvPr>
          <p:cNvCxnSpPr>
            <a:cxnSpLocks/>
          </p:cNvCxnSpPr>
          <p:nvPr/>
        </p:nvCxnSpPr>
        <p:spPr>
          <a:xfrm>
            <a:off x="4833942" y="3437326"/>
            <a:ext cx="0" cy="286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2A6E1B1-D9DB-B842-B06A-D8FBF7B0F443}"/>
              </a:ext>
            </a:extLst>
          </p:cNvPr>
          <p:cNvSpPr/>
          <p:nvPr/>
        </p:nvSpPr>
        <p:spPr>
          <a:xfrm>
            <a:off x="3540287" y="3660660"/>
            <a:ext cx="2587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Extruder B become active</a:t>
            </a:r>
          </a:p>
          <a:p>
            <a:pPr algn="ctr"/>
            <a:r>
              <a:rPr lang="en-US" dirty="0"/>
              <a:t>Finished one layer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33500E-A7D5-7E49-96AE-674A9F05C6A8}"/>
              </a:ext>
            </a:extLst>
          </p:cNvPr>
          <p:cNvCxnSpPr>
            <a:cxnSpLocks/>
          </p:cNvCxnSpPr>
          <p:nvPr/>
        </p:nvCxnSpPr>
        <p:spPr>
          <a:xfrm>
            <a:off x="4833942" y="4306991"/>
            <a:ext cx="0" cy="286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DB5D028-F396-B44A-9FB1-F45E3FACE3BA}"/>
              </a:ext>
            </a:extLst>
          </p:cNvPr>
          <p:cNvSpPr/>
          <p:nvPr/>
        </p:nvSpPr>
        <p:spPr>
          <a:xfrm>
            <a:off x="3370644" y="4552687"/>
            <a:ext cx="3116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Nozzle A&amp;B moved into solvent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8811E3-A0A3-9245-A4CF-4B86D3C4D322}"/>
              </a:ext>
            </a:extLst>
          </p:cNvPr>
          <p:cNvCxnSpPr>
            <a:cxnSpLocks/>
          </p:cNvCxnSpPr>
          <p:nvPr/>
        </p:nvCxnSpPr>
        <p:spPr>
          <a:xfrm>
            <a:off x="4826962" y="4893983"/>
            <a:ext cx="0" cy="286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0DA800B-8667-A348-A33D-58BFD6B5138A}"/>
              </a:ext>
            </a:extLst>
          </p:cNvPr>
          <p:cNvSpPr/>
          <p:nvPr/>
        </p:nvSpPr>
        <p:spPr>
          <a:xfrm>
            <a:off x="3373937" y="5173189"/>
            <a:ext cx="30242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Extruder B retract and keep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some solvent in the nozzle tip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B56CAA-F0BC-6244-9108-6FCD4EC2D21B}"/>
              </a:ext>
            </a:extLst>
          </p:cNvPr>
          <p:cNvCxnSpPr>
            <a:cxnSpLocks/>
          </p:cNvCxnSpPr>
          <p:nvPr/>
        </p:nvCxnSpPr>
        <p:spPr>
          <a:xfrm>
            <a:off x="4833942" y="5819520"/>
            <a:ext cx="0" cy="342614"/>
          </a:xfrm>
          <a:prstGeom prst="straightConnector1">
            <a:avLst/>
          </a:prstGeom>
          <a:ln>
            <a:prstDash val="sysDot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4275760-E417-4F47-B202-D81DFE598457}"/>
              </a:ext>
            </a:extLst>
          </p:cNvPr>
          <p:cNvSpPr txBox="1"/>
          <p:nvPr/>
        </p:nvSpPr>
        <p:spPr>
          <a:xfrm>
            <a:off x="6733956" y="537137"/>
            <a:ext cx="177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Further concern: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04DAD0C-329D-314A-B673-61E08CCD17ED}"/>
              </a:ext>
            </a:extLst>
          </p:cNvPr>
          <p:cNvCxnSpPr>
            <a:cxnSpLocks/>
          </p:cNvCxnSpPr>
          <p:nvPr/>
        </p:nvCxnSpPr>
        <p:spPr>
          <a:xfrm flipH="1">
            <a:off x="6487076" y="1592532"/>
            <a:ext cx="325553" cy="4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AEEAF3-4BBE-7149-8528-41DBDBF3AA99}"/>
              </a:ext>
            </a:extLst>
          </p:cNvPr>
          <p:cNvSpPr txBox="1"/>
          <p:nvPr/>
        </p:nvSpPr>
        <p:spPr>
          <a:xfrm>
            <a:off x="6984716" y="906469"/>
            <a:ext cx="2373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Paste dried on the way </a:t>
            </a:r>
          </a:p>
          <a:p>
            <a:r>
              <a:rPr lang="en-US" dirty="0"/>
              <a:t>back to solvent bath, </a:t>
            </a:r>
          </a:p>
          <a:p>
            <a:r>
              <a:rPr lang="en-US" dirty="0"/>
              <a:t>Especially for organic </a:t>
            </a:r>
          </a:p>
          <a:p>
            <a:r>
              <a:rPr lang="en-US" dirty="0"/>
              <a:t>solvent-based paste.</a:t>
            </a:r>
          </a:p>
        </p:txBody>
      </p:sp>
    </p:spTree>
    <p:extLst>
      <p:ext uri="{BB962C8B-B14F-4D97-AF65-F5344CB8AC3E}">
        <p14:creationId xmlns:p14="http://schemas.microsoft.com/office/powerpoint/2010/main" val="3850122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5ACE35-24BD-444C-B4B8-20B275A9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CFDFA-D88D-ED40-8E53-B779AC713937}"/>
              </a:ext>
            </a:extLst>
          </p:cNvPr>
          <p:cNvSpPr/>
          <p:nvPr/>
        </p:nvSpPr>
        <p:spPr>
          <a:xfrm>
            <a:off x="142926" y="387662"/>
            <a:ext cx="2070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70C0"/>
                </a:solidFill>
              </a:rPr>
              <a:t>3. Part deformation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40239-599D-7A4B-A720-412F43AB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0" y="3221635"/>
            <a:ext cx="3412933" cy="1502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7507F-2081-7843-A6BD-03115388B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50" y="1236641"/>
            <a:ext cx="3412932" cy="15053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D5BF30-FD19-8F46-9268-F1B8F9349F19}"/>
              </a:ext>
            </a:extLst>
          </p:cNvPr>
          <p:cNvSpPr txBox="1"/>
          <p:nvPr/>
        </p:nvSpPr>
        <p:spPr>
          <a:xfrm>
            <a:off x="868363" y="2648042"/>
            <a:ext cx="18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 sintering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98D300-994A-1E4F-BC01-E05FFD69204C}"/>
              </a:ext>
            </a:extLst>
          </p:cNvPr>
          <p:cNvSpPr txBox="1"/>
          <p:nvPr/>
        </p:nvSpPr>
        <p:spPr>
          <a:xfrm>
            <a:off x="982724" y="6352143"/>
            <a:ext cx="157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 sintering</a:t>
            </a:r>
            <a:endParaRPr lang="en-US" b="1" i="1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CE3DEC-D14D-7049-824D-1B85136D5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24" y="4733817"/>
            <a:ext cx="1606320" cy="16183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4C1525-7359-884F-AFB4-D8599113BA66}"/>
              </a:ext>
            </a:extLst>
          </p:cNvPr>
          <p:cNvSpPr txBox="1"/>
          <p:nvPr/>
        </p:nvSpPr>
        <p:spPr>
          <a:xfrm>
            <a:off x="337451" y="812151"/>
            <a:ext cx="309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(ZrO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 substrates, Al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traces)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F0B0BD-C9F7-3D49-893C-60B2537FD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562" y="3611378"/>
            <a:ext cx="2499669" cy="18271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AB4452-71B4-EC47-A6FD-6AE816A711B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065562" y="1197788"/>
            <a:ext cx="2499669" cy="20238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1BD43E-F9BF-684A-8B74-CC28AF97A29A}"/>
              </a:ext>
            </a:extLst>
          </p:cNvPr>
          <p:cNvSpPr txBox="1"/>
          <p:nvPr/>
        </p:nvSpPr>
        <p:spPr>
          <a:xfrm>
            <a:off x="5542751" y="3126541"/>
            <a:ext cx="180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 sintering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7CC423-40AA-1A47-B29F-E81465F71729}"/>
              </a:ext>
            </a:extLst>
          </p:cNvPr>
          <p:cNvSpPr txBox="1"/>
          <p:nvPr/>
        </p:nvSpPr>
        <p:spPr>
          <a:xfrm>
            <a:off x="5592766" y="5451888"/>
            <a:ext cx="1577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 sintering</a:t>
            </a:r>
            <a:endParaRPr lang="en-US" b="1" i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D6ECED-685C-C745-AE1D-23F231EF9E33}"/>
              </a:ext>
            </a:extLst>
          </p:cNvPr>
          <p:cNvSpPr txBox="1"/>
          <p:nvPr/>
        </p:nvSpPr>
        <p:spPr>
          <a:xfrm>
            <a:off x="5276393" y="832319"/>
            <a:ext cx="221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Dielectric substrates)</a:t>
            </a:r>
          </a:p>
        </p:txBody>
      </p:sp>
    </p:spTree>
    <p:extLst>
      <p:ext uri="{BB962C8B-B14F-4D97-AF65-F5344CB8AC3E}">
        <p14:creationId xmlns:p14="http://schemas.microsoft.com/office/powerpoint/2010/main" val="299647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CD2A9-D6A6-A144-9EBC-81932FE91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97DB3-B08F-C543-8504-CC7FE9745916}"/>
              </a:ext>
            </a:extLst>
          </p:cNvPr>
          <p:cNvSpPr txBox="1"/>
          <p:nvPr/>
        </p:nvSpPr>
        <p:spPr>
          <a:xfrm>
            <a:off x="83316" y="340831"/>
            <a:ext cx="8253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Issues observed when using Al</a:t>
            </a:r>
            <a:r>
              <a:rPr lang="en-US" sz="2400" b="1" baseline="-25000" dirty="0"/>
              <a:t>2</a:t>
            </a:r>
            <a:r>
              <a:rPr lang="en-US" sz="2400" b="1" dirty="0"/>
              <a:t>O</a:t>
            </a:r>
            <a:r>
              <a:rPr lang="en-US" sz="2400" b="1" baseline="-25000" dirty="0"/>
              <a:t>3</a:t>
            </a:r>
            <a:r>
              <a:rPr lang="en-US" sz="2400" b="1" dirty="0"/>
              <a:t> and ZrO</a:t>
            </a:r>
            <a:r>
              <a:rPr lang="en-US" sz="2400" b="1" baseline="-25000" dirty="0"/>
              <a:t>2</a:t>
            </a:r>
            <a:r>
              <a:rPr lang="en-US" sz="2400" b="1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09B14-6E1A-DC47-9D4A-2EB5231ED265}"/>
              </a:ext>
            </a:extLst>
          </p:cNvPr>
          <p:cNvSpPr txBox="1"/>
          <p:nvPr/>
        </p:nvSpPr>
        <p:spPr>
          <a:xfrm>
            <a:off x="83316" y="669022"/>
            <a:ext cx="557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1. Undried conductive paste mixed with dielectric paste.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23C517-1322-B548-8529-A12A2B61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6" y="1038354"/>
            <a:ext cx="3035176" cy="2290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9340CB-3BDB-6E47-9C36-1E349B91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260" y="1038354"/>
            <a:ext cx="2821492" cy="2293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1A21A8-97EF-DC42-9BD7-4C9E7C58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520" y="1038354"/>
            <a:ext cx="2961425" cy="2290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D12918-DF64-4A4D-BB6A-BCB2B4A0B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453" y="3567491"/>
            <a:ext cx="2274234" cy="30323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B2ABD-4F8E-B642-A5CA-748805EEE2AF}"/>
              </a:ext>
            </a:extLst>
          </p:cNvPr>
          <p:cNvSpPr txBox="1"/>
          <p:nvPr/>
        </p:nvSpPr>
        <p:spPr>
          <a:xfrm>
            <a:off x="0" y="3699093"/>
            <a:ext cx="3267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B0F0"/>
                </a:solidFill>
              </a:rPr>
              <a:t>2. Dissimilar materials separate </a:t>
            </a:r>
          </a:p>
          <a:p>
            <a:r>
              <a:rPr lang="en-US" b="1" i="1" dirty="0">
                <a:solidFill>
                  <a:srgbClr val="00B0F0"/>
                </a:solidFill>
              </a:rPr>
              <a:t>during sintering.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230B7F-F914-C543-82D6-30A308AA717D}"/>
              </a:ext>
            </a:extLst>
          </p:cNvPr>
          <p:cNvSpPr txBox="1"/>
          <p:nvPr/>
        </p:nvSpPr>
        <p:spPr>
          <a:xfrm>
            <a:off x="5503467" y="3880817"/>
            <a:ext cx="3452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Real LTCC pastes dries fast, and are</a:t>
            </a:r>
          </a:p>
          <a:p>
            <a:r>
              <a:rPr lang="en-US" dirty="0">
                <a:solidFill>
                  <a:srgbClr val="FF0000"/>
                </a:solidFill>
              </a:rPr>
              <a:t>compatible for sintering。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124364-FAA7-8742-9771-57095777EA25}"/>
              </a:ext>
            </a:extLst>
          </p:cNvPr>
          <p:cNvSpPr/>
          <p:nvPr/>
        </p:nvSpPr>
        <p:spPr>
          <a:xfrm>
            <a:off x="4210036" y="5009687"/>
            <a:ext cx="271182" cy="3893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F43386-2BF0-BB40-811D-2B55C9C24F8C}"/>
              </a:ext>
            </a:extLst>
          </p:cNvPr>
          <p:cNvSpPr/>
          <p:nvPr/>
        </p:nvSpPr>
        <p:spPr>
          <a:xfrm>
            <a:off x="3896348" y="5545328"/>
            <a:ext cx="271182" cy="3893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4478C1-9F88-764A-8572-C2CAA7FDDF74}"/>
              </a:ext>
            </a:extLst>
          </p:cNvPr>
          <p:cNvSpPr/>
          <p:nvPr/>
        </p:nvSpPr>
        <p:spPr>
          <a:xfrm>
            <a:off x="4191252" y="5545328"/>
            <a:ext cx="271182" cy="38930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79EB95-B517-C344-ABB7-1731D96CAD88}"/>
              </a:ext>
            </a:extLst>
          </p:cNvPr>
          <p:cNvSpPr/>
          <p:nvPr/>
        </p:nvSpPr>
        <p:spPr>
          <a:xfrm>
            <a:off x="4732229" y="6056317"/>
            <a:ext cx="599529" cy="44533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3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 animBg="1"/>
      <p:bldP spid="20" grpId="0" animBg="1"/>
      <p:bldP spid="22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2CEFA4-B2A4-486F-AFA2-AC14D9064616}" type="slidenum">
              <a:rPr lang="en-US" altLang="en-US" smtClean="0"/>
              <a:pPr>
                <a:defRPr/>
              </a:pPr>
              <a:t>17</a:t>
            </a:fld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3033676"/>
            <a:ext cx="822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eaLnBrk="1" hangingPunct="1"/>
            <a:r>
              <a:rPr lang="en-US" altLang="en-US" sz="4800" dirty="0">
                <a:latin typeface="Cambria" panose="02040503050406030204" pitchFamily="18" charset="0"/>
              </a:rPr>
              <a:t>THANK YOU!</a:t>
            </a:r>
            <a:endParaRPr lang="en-US" altLang="en-US" sz="5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55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23728-323D-4457-A128-669058A8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Picture 11" descr="application_img0002">
            <a:extLst>
              <a:ext uri="{FF2B5EF4-FFF2-40B4-BE49-F238E27FC236}">
                <a16:creationId xmlns:a16="http://schemas.microsoft.com/office/drawing/2014/main" id="{1B7F25AF-52DA-42C8-837C-8AC61E77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03" y="1629618"/>
            <a:ext cx="2103999" cy="158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BE88DD8-E730-46A3-A651-E8B70C86DD30}"/>
              </a:ext>
            </a:extLst>
          </p:cNvPr>
          <p:cNvSpPr/>
          <p:nvPr/>
        </p:nvSpPr>
        <p:spPr>
          <a:xfrm>
            <a:off x="315213" y="3166706"/>
            <a:ext cx="16030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Orgon Slab"/>
                <a:ea typeface="DengXian" panose="02010600030101010101" pitchFamily="2" charset="-122"/>
              </a:rPr>
              <a:t>LTCCs in vehicle EPS *</a:t>
            </a:r>
          </a:p>
          <a:p>
            <a:pPr algn="ctr"/>
            <a:r>
              <a:rPr lang="en-US" sz="1050" b="1" dirty="0">
                <a:latin typeface="Orgon Slab"/>
                <a:ea typeface="DengXian" panose="02010600030101010101" pitchFamily="2" charset="-122"/>
              </a:rPr>
              <a:t>(electric power steering) </a:t>
            </a:r>
            <a:endParaRPr lang="en-US" sz="1050" b="1" dirty="0">
              <a:latin typeface="Orgon Slab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02F4FBA-9017-431C-9E43-27C566AC64FF}"/>
              </a:ext>
            </a:extLst>
          </p:cNvPr>
          <p:cNvSpPr/>
          <p:nvPr/>
        </p:nvSpPr>
        <p:spPr>
          <a:xfrm>
            <a:off x="327708" y="5423030"/>
            <a:ext cx="152181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Orgon Slab"/>
                <a:ea typeface="DengXian" panose="02010600030101010101" pitchFamily="2" charset="-122"/>
              </a:rPr>
              <a:t>LTCCs in high frequency wireless modules</a:t>
            </a:r>
          </a:p>
        </p:txBody>
      </p:sp>
      <p:pic>
        <p:nvPicPr>
          <p:cNvPr id="18" name="Picture 10" descr="application_img0004">
            <a:extLst>
              <a:ext uri="{FF2B5EF4-FFF2-40B4-BE49-F238E27FC236}">
                <a16:creationId xmlns:a16="http://schemas.microsoft.com/office/drawing/2014/main" id="{BA79E97E-6D01-4CAF-A5B5-B6020291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0" y="3664337"/>
            <a:ext cx="2103956" cy="173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在线媒体 19" title="NEO Tech: Co fired ceramics LTCC &amp; HTCC English Subtitles">
            <a:hlinkClick r:id="" action="ppaction://media"/>
            <a:extLst>
              <a:ext uri="{FF2B5EF4-FFF2-40B4-BE49-F238E27FC236}">
                <a16:creationId xmlns:a16="http://schemas.microsoft.com/office/drawing/2014/main" id="{8212274B-A7A2-4E7A-BEC6-8E907DDAD07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782388" y="1601004"/>
            <a:ext cx="6361612" cy="39624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47E6818-4A97-4781-8585-313B17CF1B3D}"/>
              </a:ext>
            </a:extLst>
          </p:cNvPr>
          <p:cNvSpPr txBox="1"/>
          <p:nvPr/>
        </p:nvSpPr>
        <p:spPr>
          <a:xfrm>
            <a:off x="0" y="661019"/>
            <a:ext cx="4187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LTCC and HTCC, and their applications</a:t>
            </a:r>
            <a:endParaRPr lang="en-US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BB7928-EAE5-984E-80CB-A3EF93D8C1D8}"/>
              </a:ext>
            </a:extLst>
          </p:cNvPr>
          <p:cNvSpPr/>
          <p:nvPr/>
        </p:nvSpPr>
        <p:spPr>
          <a:xfrm>
            <a:off x="3100386" y="5614019"/>
            <a:ext cx="5815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www.youtube.com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watch?v</a:t>
            </a:r>
            <a:r>
              <a:rPr lang="en-US" dirty="0">
                <a:hlinkClick r:id="rId6"/>
              </a:rPr>
              <a:t>=</a:t>
            </a:r>
            <a:r>
              <a:rPr lang="en-US" dirty="0" err="1">
                <a:hlinkClick r:id="rId6"/>
              </a:rPr>
              <a:t>oYLQc-uVClE&amp;t</a:t>
            </a:r>
            <a:r>
              <a:rPr lang="en-US" dirty="0">
                <a:hlinkClick r:id="rId6"/>
              </a:rPr>
              <a:t>=50s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54E75E-393E-4962-813E-212BCA30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在线媒体 5" title="Yageo Introduction of LTCC Process">
            <a:hlinkClick r:id="" action="ppaction://media"/>
            <a:extLst>
              <a:ext uri="{FF2B5EF4-FFF2-40B4-BE49-F238E27FC236}">
                <a16:creationId xmlns:a16="http://schemas.microsoft.com/office/drawing/2014/main" id="{EEA684A8-25E2-4114-90B6-46B20FBB3E5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3774" y="1019675"/>
            <a:ext cx="8486945" cy="477390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8EBB2E5-D3F5-4221-88A5-A9D5ED47C427}"/>
              </a:ext>
            </a:extLst>
          </p:cNvPr>
          <p:cNvSpPr txBox="1"/>
          <p:nvPr/>
        </p:nvSpPr>
        <p:spPr>
          <a:xfrm>
            <a:off x="313774" y="552030"/>
            <a:ext cx="48751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Conventional LTCC/HTCC fabrication process</a:t>
            </a:r>
            <a:endParaRPr lang="en-US" sz="2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DD5BEF-0358-8E4F-8750-1681E03B52D2}"/>
              </a:ext>
            </a:extLst>
          </p:cNvPr>
          <p:cNvSpPr/>
          <p:nvPr/>
        </p:nvSpPr>
        <p:spPr>
          <a:xfrm>
            <a:off x="616954" y="5847196"/>
            <a:ext cx="5936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www.youtube.com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watch?v</a:t>
            </a:r>
            <a:r>
              <a:rPr lang="en-US" dirty="0">
                <a:hlinkClick r:id="rId4"/>
              </a:rPr>
              <a:t>=N85Tx_7HPZs&amp;t=17s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0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770C99-C392-450F-B204-3C0EBFDD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AA2955E7-FCA8-4E42-B199-B8438ED476A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6878"/>
            <a:ext cx="5552161" cy="308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2775B4-DC4C-498A-9E0B-415D350520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4948" y="1443641"/>
            <a:ext cx="4632960" cy="3572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80E24E-F771-4CE5-92AC-C5D1F63B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405" y="1826665"/>
            <a:ext cx="3544595" cy="280664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F7405D-E18C-4D5B-A9B6-BE49C4D92AA5}"/>
              </a:ext>
            </a:extLst>
          </p:cNvPr>
          <p:cNvSpPr/>
          <p:nvPr/>
        </p:nvSpPr>
        <p:spPr>
          <a:xfrm>
            <a:off x="994372" y="5654778"/>
            <a:ext cx="3215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Orgon Slab"/>
                <a:ea typeface="DengXian" panose="02010600030101010101" pitchFamily="2" charset="-122"/>
              </a:rPr>
              <a:t>Convectional tape-stacking way of fabricating LTCCs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6D4F5D-0EE4-4595-B7F9-6FAC8D3CB778}"/>
              </a:ext>
            </a:extLst>
          </p:cNvPr>
          <p:cNvSpPr/>
          <p:nvPr/>
        </p:nvSpPr>
        <p:spPr>
          <a:xfrm>
            <a:off x="6553200" y="5336454"/>
            <a:ext cx="19704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Orgon Slab"/>
                <a:ea typeface="DengXian" panose="02010600030101010101" pitchFamily="2" charset="-122"/>
              </a:rPr>
              <a:t>Direct fabrication by AM</a:t>
            </a:r>
          </a:p>
        </p:txBody>
      </p:sp>
    </p:spTree>
    <p:extLst>
      <p:ext uri="{BB962C8B-B14F-4D97-AF65-F5344CB8AC3E}">
        <p14:creationId xmlns:p14="http://schemas.microsoft.com/office/powerpoint/2010/main" val="291120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AA5C1-AFD4-1C46-877F-112CDC1B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2017-12-05 11-20 Self designed LED LTCC tool path">
            <a:hlinkClick r:id="" action="ppaction://media"/>
            <a:extLst>
              <a:ext uri="{FF2B5EF4-FFF2-40B4-BE49-F238E27FC236}">
                <a16:creationId xmlns:a16="http://schemas.microsoft.com/office/drawing/2014/main" id="{6BCAEC96-89FD-CF42-AEF7-C9CC832D44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1525" y="1326431"/>
            <a:ext cx="6770748" cy="3954945"/>
          </a:xfrm>
          <a:prstGeom prst="rect">
            <a:avLst/>
          </a:prstGeom>
        </p:spPr>
      </p:pic>
      <p:sp>
        <p:nvSpPr>
          <p:cNvPr id="6" name="矩形 7">
            <a:extLst>
              <a:ext uri="{FF2B5EF4-FFF2-40B4-BE49-F238E27FC236}">
                <a16:creationId xmlns:a16="http://schemas.microsoft.com/office/drawing/2014/main" id="{C939351C-1491-2E43-83B8-4B86E4E934F8}"/>
              </a:ext>
            </a:extLst>
          </p:cNvPr>
          <p:cNvSpPr/>
          <p:nvPr/>
        </p:nvSpPr>
        <p:spPr>
          <a:xfrm>
            <a:off x="841107" y="5511721"/>
            <a:ext cx="7531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Orgon Slab"/>
                <a:ea typeface="DengXian" panose="02010600030101010101" pitchFamily="2" charset="-122"/>
              </a:rPr>
              <a:t>G-Code preview: Printing a LTCC circuit board for lightening 5 LEDs </a:t>
            </a:r>
          </a:p>
        </p:txBody>
      </p:sp>
      <p:sp>
        <p:nvSpPr>
          <p:cNvPr id="8" name="文本框 20">
            <a:extLst>
              <a:ext uri="{FF2B5EF4-FFF2-40B4-BE49-F238E27FC236}">
                <a16:creationId xmlns:a16="http://schemas.microsoft.com/office/drawing/2014/main" id="{3257F31F-119C-8A46-9C0D-98A13ED1471F}"/>
              </a:ext>
            </a:extLst>
          </p:cNvPr>
          <p:cNvSpPr txBox="1"/>
          <p:nvPr/>
        </p:nvSpPr>
        <p:spPr>
          <a:xfrm>
            <a:off x="223365" y="611094"/>
            <a:ext cx="4187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Direct fabrication of LTCC by AM</a:t>
            </a:r>
          </a:p>
        </p:txBody>
      </p:sp>
    </p:spTree>
    <p:extLst>
      <p:ext uri="{BB962C8B-B14F-4D97-AF65-F5344CB8AC3E}">
        <p14:creationId xmlns:p14="http://schemas.microsoft.com/office/powerpoint/2010/main" val="25388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5657"/>
            <a:ext cx="8229600" cy="458853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Outline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/>
        </p:nvSpPr>
        <p:spPr bwMode="auto">
          <a:xfrm>
            <a:off x="606175" y="1793166"/>
            <a:ext cx="7931649" cy="2995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90488" indent="-90488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38258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566738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749300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931863"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13890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18462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23034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2760663" indent="-182563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Introduction LTCC</a:t>
            </a:r>
            <a:b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</a:b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LTCC and its application</a:t>
            </a:r>
            <a:b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</a:b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Conventional way of LTCC fabrication</a:t>
            </a:r>
          </a:p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Direct fabrication of LTCC</a:t>
            </a:r>
            <a:b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</a:b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Demonstration of  LTCC direct fabrication</a:t>
            </a:r>
            <a:b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</a:br>
            <a:r>
              <a:rPr lang="en-US" altLang="zh-CN" sz="1600" b="1" dirty="0">
                <a:solidFill>
                  <a:srgbClr val="0070C0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Work flow of LTCC direct fabrication</a:t>
            </a:r>
          </a:p>
          <a:p>
            <a:pPr marL="457200" indent="-457200">
              <a:lnSpc>
                <a:spcPct val="100000"/>
              </a:lnSpc>
              <a:buClrTx/>
              <a:buFont typeface="+mj-lt"/>
              <a:buAutoNum type="arabicPeriod"/>
            </a:pPr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Challenges and issues</a:t>
            </a:r>
            <a:endParaRPr lang="en-US" altLang="zh-CN" sz="2400" b="1" dirty="0">
              <a:solidFill>
                <a:schemeClr val="tx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D979FC-FF0C-4A9D-8086-57AD9BDB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rinting of 5-LEDs circuit">
            <a:hlinkClick r:id="" action="ppaction://media"/>
            <a:extLst>
              <a:ext uri="{FF2B5EF4-FFF2-40B4-BE49-F238E27FC236}">
                <a16:creationId xmlns:a16="http://schemas.microsoft.com/office/drawing/2014/main" id="{1CB6F70C-F91E-9F4D-8779-952B5491F1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880" y="1520200"/>
            <a:ext cx="8195396" cy="46099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0B10B5-1AAE-DF43-9A4B-20A299481AC5}"/>
              </a:ext>
            </a:extLst>
          </p:cNvPr>
          <p:cNvSpPr txBox="1"/>
          <p:nvPr/>
        </p:nvSpPr>
        <p:spPr>
          <a:xfrm>
            <a:off x="3915866" y="59889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2A186-07BC-5049-81D0-664FF16C54D9}"/>
              </a:ext>
            </a:extLst>
          </p:cNvPr>
          <p:cNvSpPr txBox="1"/>
          <p:nvPr/>
        </p:nvSpPr>
        <p:spPr>
          <a:xfrm>
            <a:off x="52400" y="561258"/>
            <a:ext cx="60858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Demonstration of LTCC printing:</a:t>
            </a:r>
          </a:p>
          <a:p>
            <a:r>
              <a:rPr lang="en-US" sz="1600" b="1" i="1" dirty="0"/>
              <a:t>White material – ZrO</a:t>
            </a:r>
            <a:r>
              <a:rPr lang="en-US" sz="1600" b="1" i="1" baseline="-25000" dirty="0"/>
              <a:t>2</a:t>
            </a:r>
            <a:r>
              <a:rPr lang="en-US" sz="1600" b="1" i="1" dirty="0"/>
              <a:t> paste</a:t>
            </a:r>
          </a:p>
          <a:p>
            <a:r>
              <a:rPr lang="en-US" sz="1600" b="1" i="1" dirty="0"/>
              <a:t>Green material – Al</a:t>
            </a:r>
            <a:r>
              <a:rPr lang="en-US" sz="1600" b="1" i="1" baseline="-25000" dirty="0"/>
              <a:t>2</a:t>
            </a:r>
            <a:r>
              <a:rPr lang="en-US" sz="1600" b="1" i="1" dirty="0"/>
              <a:t>O</a:t>
            </a:r>
            <a:r>
              <a:rPr lang="en-US" sz="1600" b="1" i="1" baseline="-25000" dirty="0"/>
              <a:t>3</a:t>
            </a:r>
            <a:r>
              <a:rPr lang="en-US" sz="1600" b="1" i="1" dirty="0"/>
              <a:t> paste with ~1wt% of Cr</a:t>
            </a:r>
            <a:r>
              <a:rPr lang="en-US" sz="1600" b="1" i="1" baseline="-25000" dirty="0"/>
              <a:t>2</a:t>
            </a:r>
            <a:r>
              <a:rPr lang="en-US" sz="1600" b="1" i="1" dirty="0"/>
              <a:t>O</a:t>
            </a:r>
            <a:r>
              <a:rPr lang="en-US" sz="1600" b="1" i="1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96396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D49A3-F477-EE42-9066-14C3227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7C74DC-DD25-604E-B194-76E30C5C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94" y="1380224"/>
            <a:ext cx="3534453" cy="3351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AEEBA-F511-4B44-A2BD-C71CD3B22484}"/>
              </a:ext>
            </a:extLst>
          </p:cNvPr>
          <p:cNvSpPr txBox="1"/>
          <p:nvPr/>
        </p:nvSpPr>
        <p:spPr>
          <a:xfrm>
            <a:off x="1164002" y="5084668"/>
            <a:ext cx="140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‘Green’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BD63C-C22D-E64B-9EF5-14B8C5878D93}"/>
              </a:ext>
            </a:extLst>
          </p:cNvPr>
          <p:cNvSpPr txBox="1"/>
          <p:nvPr/>
        </p:nvSpPr>
        <p:spPr>
          <a:xfrm>
            <a:off x="6181120" y="6344882"/>
            <a:ext cx="98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Sintered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758742-E08D-A44D-8E63-9DFCC76BE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587354" y="2423979"/>
            <a:ext cx="5931691" cy="19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4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8104C7-DF91-405F-BB17-0C04989F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77398-B786-C642-A0AC-0544A17C0F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844812"/>
            <a:ext cx="3657600" cy="24491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C4F2AF-A284-6A46-8EAA-829F275554FC}"/>
              </a:ext>
            </a:extLst>
          </p:cNvPr>
          <p:cNvSpPr txBox="1"/>
          <p:nvPr/>
        </p:nvSpPr>
        <p:spPr>
          <a:xfrm>
            <a:off x="0" y="2401455"/>
            <a:ext cx="415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1- Design PCB file in </a:t>
            </a:r>
            <a:r>
              <a:rPr lang="en-US" b="1" i="1" dirty="0">
                <a:solidFill>
                  <a:srgbClr val="0070C0"/>
                </a:solidFill>
              </a:rPr>
              <a:t>Altium Designer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1A3A96-757A-5544-81FF-4A5C296AF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373" y="1503272"/>
            <a:ext cx="3999627" cy="3966656"/>
          </a:xfrm>
          <a:prstGeom prst="rect">
            <a:avLst/>
          </a:prstGeom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CEC23465-B857-F044-B48A-0B5B31977AFF}"/>
              </a:ext>
            </a:extLst>
          </p:cNvPr>
          <p:cNvSpPr/>
          <p:nvPr/>
        </p:nvSpPr>
        <p:spPr>
          <a:xfrm flipV="1">
            <a:off x="382586" y="5312672"/>
            <a:ext cx="6170614" cy="624988"/>
          </a:xfrm>
          <a:prstGeom prst="uturnArrow">
            <a:avLst>
              <a:gd name="adj1" fmla="val 25000"/>
              <a:gd name="adj2" fmla="val 25000"/>
              <a:gd name="adj3" fmla="val 28972"/>
              <a:gd name="adj4" fmla="val 43750"/>
              <a:gd name="adj5" fmla="val 75000"/>
            </a:avLst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2BF2E-AF38-0F45-BA43-4875DFA77DD9}"/>
              </a:ext>
            </a:extLst>
          </p:cNvPr>
          <p:cNvSpPr txBox="1"/>
          <p:nvPr/>
        </p:nvSpPr>
        <p:spPr>
          <a:xfrm>
            <a:off x="423156" y="5987310"/>
            <a:ext cx="646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 2- Convert PCB file into multiple STL files  in </a:t>
            </a:r>
            <a:r>
              <a:rPr lang="en-US" b="1" i="1" dirty="0">
                <a:solidFill>
                  <a:srgbClr val="0070C0"/>
                </a:solidFill>
              </a:rPr>
              <a:t>ACE Translator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409742-F8D3-B043-95D5-7A33E22DF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452" y="1368799"/>
            <a:ext cx="1743665" cy="10326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C3A79-F486-9D4E-82C6-CF8C53311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212" y="5496241"/>
            <a:ext cx="1536457" cy="10728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0277E5F-25CA-544F-B1AA-BCEDC29479C5}"/>
              </a:ext>
            </a:extLst>
          </p:cNvPr>
          <p:cNvSpPr/>
          <p:nvPr/>
        </p:nvSpPr>
        <p:spPr>
          <a:xfrm>
            <a:off x="99556" y="473543"/>
            <a:ext cx="399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Work flow of LTCC direct fabrication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2176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18327</TotalTime>
  <Words>476</Words>
  <Application>Microsoft Macintosh PowerPoint</Application>
  <PresentationFormat>On-screen Show (4:3)</PresentationFormat>
  <Paragraphs>98</Paragraphs>
  <Slides>17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 Unicode MS</vt:lpstr>
      <vt:lpstr>DengXian</vt:lpstr>
      <vt:lpstr>ＭＳ Ｐゴシック</vt:lpstr>
      <vt:lpstr>Orgon Slab</vt:lpstr>
      <vt:lpstr>宋体</vt:lpstr>
      <vt:lpstr>Arial</vt:lpstr>
      <vt:lpstr>Calibri</vt:lpstr>
      <vt:lpstr>Cambria</vt:lpstr>
      <vt:lpstr>Office Theme</vt:lpstr>
      <vt:lpstr>Direct Fabrication of Low-Temperature Co-fired Ceramics (LTCC) Circuits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>Missouri University of Science and Technology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 Miner</dc:creator>
  <cp:lastModifiedBy>Wenbin Li</cp:lastModifiedBy>
  <cp:revision>1069</cp:revision>
  <dcterms:created xsi:type="dcterms:W3CDTF">2011-01-20T20:51:22Z</dcterms:created>
  <dcterms:modified xsi:type="dcterms:W3CDTF">2018-06-21T21:21:47Z</dcterms:modified>
</cp:coreProperties>
</file>